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8" r:id="rId2"/>
    <p:sldId id="257" r:id="rId3"/>
    <p:sldId id="259" r:id="rId4"/>
    <p:sldId id="260" r:id="rId5"/>
    <p:sldId id="263" r:id="rId6"/>
    <p:sldId id="264" r:id="rId7"/>
    <p:sldId id="265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F4C2E-08B7-4CFB-B88E-6C881F5DD10F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08044-7964-4CD5-9ACA-9E293249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95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08044-7964-4CD5-9ACA-9E293249B7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95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AB65-007E-4F13-923A-C85A54A31442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E7F6-33BF-43F3-BD92-99FB2D9A4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AB65-007E-4F13-923A-C85A54A31442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E7F6-33BF-43F3-BD92-99FB2D9A4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AB65-007E-4F13-923A-C85A54A31442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E7F6-33BF-43F3-BD92-99FB2D9A4FE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AB65-007E-4F13-923A-C85A54A31442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E7F6-33BF-43F3-BD92-99FB2D9A4F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AB65-007E-4F13-923A-C85A54A31442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E7F6-33BF-43F3-BD92-99FB2D9A4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AB65-007E-4F13-923A-C85A54A31442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E7F6-33BF-43F3-BD92-99FB2D9A4F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AB65-007E-4F13-923A-C85A54A31442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E7F6-33BF-43F3-BD92-99FB2D9A4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AB65-007E-4F13-923A-C85A54A31442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E7F6-33BF-43F3-BD92-99FB2D9A4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AB65-007E-4F13-923A-C85A54A31442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E7F6-33BF-43F3-BD92-99FB2D9A4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AB65-007E-4F13-923A-C85A54A31442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E7F6-33BF-43F3-BD92-99FB2D9A4FE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AB65-007E-4F13-923A-C85A54A31442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E7F6-33BF-43F3-BD92-99FB2D9A4FE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A38AB65-007E-4F13-923A-C85A54A31442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B9AE7F6-33BF-43F3-BD92-99FB2D9A4FE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219200"/>
            <a:ext cx="8229600" cy="1252728"/>
          </a:xfrm>
        </p:spPr>
        <p:txBody>
          <a:bodyPr>
            <a:noAutofit/>
          </a:bodyPr>
          <a:lstStyle/>
          <a:p>
            <a:r>
              <a:rPr lang="ar-IQ" sz="4800" dirty="0" smtClean="0"/>
              <a:t>الكروماتوكرافي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>CHROMATOGRAPHY</a:t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6530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1752600"/>
            <a:ext cx="8686800" cy="4876800"/>
          </a:xfrm>
        </p:spPr>
        <p:txBody>
          <a:bodyPr>
            <a:normAutofit/>
          </a:bodyPr>
          <a:lstStyle/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2000" dirty="0">
                <a:latin typeface="Calibri"/>
                <a:ea typeface="Calibri"/>
                <a:cs typeface="Times New Roman"/>
              </a:rPr>
              <a:t> </a:t>
            </a:r>
            <a:r>
              <a:rPr lang="ar-SA" dirty="0">
                <a:latin typeface="Calibri"/>
                <a:ea typeface="Calibri"/>
                <a:cs typeface="Times New Roman"/>
              </a:rPr>
              <a:t>يعد </a:t>
            </a:r>
            <a:r>
              <a:rPr lang="ar-IQ" dirty="0">
                <a:latin typeface="Calibri"/>
                <a:ea typeface="Calibri"/>
                <a:cs typeface="Times New Roman"/>
              </a:rPr>
              <a:t>الكروماتوكرافي أحد الطرق الحديثة نسبياً المستعملة في فصل المواد بعضها عن بعض.وتعني كلمة الكروماتوكرافي حرفياً(الكتابة الملونة)وقد جاء هذا الأسم عندما تمكن العالم الروسي </a:t>
            </a:r>
            <a:r>
              <a:rPr lang="en-US" dirty="0" err="1">
                <a:latin typeface="Times New Roman"/>
                <a:ea typeface="Calibri"/>
                <a:cs typeface="Arial"/>
              </a:rPr>
              <a:t>Tswett</a:t>
            </a:r>
            <a:r>
              <a:rPr lang="en-US" dirty="0">
                <a:latin typeface="Times New Roman"/>
                <a:ea typeface="Calibri"/>
                <a:cs typeface="Arial"/>
              </a:rPr>
              <a:t> </a:t>
            </a:r>
            <a:r>
              <a:rPr lang="ar-IQ" dirty="0">
                <a:latin typeface="Calibri"/>
                <a:ea typeface="Calibri"/>
                <a:cs typeface="Times New Roman"/>
              </a:rPr>
              <a:t> عام 1950 من فصل صبغة الكلوروفيل الخضراء من خليط الصبغات النباتية على عمود فصل يحتوي كاربونات الكالسيوم.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Times New Roman"/>
              </a:rPr>
              <a:t>تطلق كلمة كروماتوكرافي اليوم على المواد المراد فصلها بعضها عن بعض بالطرق المختلفة 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Times New Roman"/>
              </a:rPr>
              <a:t>يعتمد اساس الفصل بواسطة الكروماتوكرافي على الخواص الفيزياوية للجزيئات مثل: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IQ" dirty="0">
                <a:latin typeface="Calibri"/>
                <a:ea typeface="Calibri"/>
                <a:cs typeface="Times New Roman"/>
              </a:rPr>
              <a:t>قابلية الجزيئات للذوبان(</a:t>
            </a:r>
            <a:r>
              <a:rPr lang="en-US" dirty="0">
                <a:latin typeface="Times New Roman"/>
                <a:ea typeface="Calibri"/>
                <a:cs typeface="Arial"/>
              </a:rPr>
              <a:t>Solubility</a:t>
            </a:r>
            <a:r>
              <a:rPr lang="ar-IQ" dirty="0">
                <a:latin typeface="Calibri"/>
                <a:ea typeface="Calibri"/>
                <a:cs typeface="Times New Roman"/>
              </a:rPr>
              <a:t>)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ar-IQ" dirty="0">
                <a:latin typeface="Calibri"/>
                <a:ea typeface="Calibri"/>
                <a:cs typeface="Times New Roman"/>
              </a:rPr>
              <a:t>ميل الجزيئة المراد فصلها للألتصاق على سطح ما أي الأدمصاص</a:t>
            </a:r>
            <a:r>
              <a:rPr lang="en-US" dirty="0">
                <a:latin typeface="Times New Roman"/>
                <a:ea typeface="Calibri"/>
                <a:cs typeface="Arial"/>
              </a:rPr>
              <a:t>(Adsorption)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ar-IQ" dirty="0">
                <a:latin typeface="Calibri"/>
                <a:ea typeface="Calibri"/>
                <a:cs typeface="Times New Roman"/>
              </a:rPr>
              <a:t>ميل الجزيئة للتطاير </a:t>
            </a:r>
            <a:r>
              <a:rPr lang="en-US" dirty="0">
                <a:latin typeface="Times New Roman"/>
                <a:ea typeface="Calibri"/>
                <a:cs typeface="Arial"/>
              </a:rPr>
              <a:t>(Volatility)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18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560921"/>
              </p:ext>
            </p:extLst>
          </p:nvPr>
        </p:nvGraphicFramePr>
        <p:xfrm>
          <a:off x="457200" y="2743200"/>
          <a:ext cx="8153400" cy="3603131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000423"/>
                <a:gridCol w="2076277"/>
                <a:gridCol w="940234"/>
                <a:gridCol w="3136466"/>
              </a:tblGrid>
              <a:tr h="64959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dirty="0">
                          <a:effectLst/>
                        </a:rPr>
                        <a:t>الطور المتحرك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الطور الثابت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dirty="0">
                          <a:effectLst/>
                        </a:rPr>
                        <a:t>الأختصار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الأمثلة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9820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dirty="0">
                          <a:effectLst/>
                        </a:rPr>
                        <a:t>سائل</a:t>
                      </a:r>
                      <a:r>
                        <a:rPr lang="en-US" sz="1800" dirty="0">
                          <a:effectLst/>
                        </a:rPr>
                        <a:t>(Liquid)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صلب</a:t>
                      </a:r>
                      <a:r>
                        <a:rPr lang="en-US" sz="1800">
                          <a:effectLst/>
                        </a:rPr>
                        <a:t>(Solld)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LSC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كروماتوكرافي الادمصاص</a:t>
                      </a:r>
                      <a:endParaRPr lang="en-US" sz="1100">
                        <a:effectLst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كروماتوكرافي تبادل الأيونات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6744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غاز</a:t>
                      </a:r>
                      <a:r>
                        <a:rPr lang="en-US" sz="1800">
                          <a:effectLst/>
                        </a:rPr>
                        <a:t>(Gas)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صلب</a:t>
                      </a:r>
                      <a:r>
                        <a:rPr lang="en-US" sz="1800">
                          <a:effectLst/>
                        </a:rPr>
                        <a:t>(Solld)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GSC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dirty="0">
                          <a:effectLst/>
                        </a:rPr>
                        <a:t>كروماتوكرافي الغاز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4959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سائل</a:t>
                      </a:r>
                      <a:r>
                        <a:rPr lang="en-US" sz="1800">
                          <a:effectLst/>
                        </a:rPr>
                        <a:t>(Liquid)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سائل</a:t>
                      </a:r>
                      <a:r>
                        <a:rPr lang="en-US" sz="1800">
                          <a:effectLst/>
                        </a:rPr>
                        <a:t>(Liquid)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LLC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dirty="0" smtClean="0">
                          <a:effectLst/>
                        </a:rPr>
                        <a:t>كروماتوكرافي الورق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sz="1800" dirty="0" smtClean="0">
                          <a:effectLst/>
                        </a:rPr>
                        <a:t>كروماتوكرافي الطبقة الرقيقة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6416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غاز</a:t>
                      </a:r>
                      <a:r>
                        <a:rPr lang="en-US" sz="1800">
                          <a:effectLst/>
                        </a:rPr>
                        <a:t>(Gas)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</a:rPr>
                        <a:t>سائل</a:t>
                      </a:r>
                      <a:r>
                        <a:rPr lang="en-US" sz="1800">
                          <a:effectLst/>
                        </a:rPr>
                        <a:t>(Liquid)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GLC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dirty="0" smtClean="0">
                          <a:effectLst/>
                        </a:rPr>
                        <a:t>كروماتوكرافي </a:t>
                      </a:r>
                      <a:r>
                        <a:rPr lang="ar-IQ" sz="1800" dirty="0">
                          <a:effectLst/>
                        </a:rPr>
                        <a:t>السائل-الغاز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33600" y="1722343"/>
            <a:ext cx="64008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الانواع المختلفة لعمليات الكروماتوكرافي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76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1" y="1447800"/>
            <a:ext cx="7848600" cy="5181600"/>
          </a:xfrm>
        </p:spPr>
        <p:txBody>
          <a:bodyPr>
            <a:norm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dirty="0">
                <a:solidFill>
                  <a:srgbClr val="C0504D"/>
                </a:solidFill>
                <a:latin typeface="Calibri"/>
                <a:ea typeface="Calibri"/>
                <a:cs typeface="Times New Roman"/>
              </a:rPr>
              <a:t>أنواع عمليات الكروماتوكرافي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marL="0" marR="0" indent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dirty="0">
                <a:latin typeface="Calibri"/>
                <a:ea typeface="Calibri"/>
                <a:cs typeface="Times New Roman"/>
              </a:rPr>
              <a:t>توجد عدة طرق لأنجاز عملية ال</a:t>
            </a:r>
            <a:r>
              <a:rPr lang="ar-IQ" dirty="0">
                <a:latin typeface="Calibri"/>
                <a:ea typeface="Calibri"/>
                <a:cs typeface="Times New Roman"/>
              </a:rPr>
              <a:t>كروماتوكرافي</a:t>
            </a:r>
            <a:r>
              <a:rPr lang="ar-SA" dirty="0">
                <a:latin typeface="Calibri"/>
                <a:ea typeface="Calibri"/>
                <a:cs typeface="Times New Roman"/>
              </a:rPr>
              <a:t> معتمدة على كيفية وضع النموذج وحركته خلال الطور الثابت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dirty="0">
                <a:latin typeface="Calibri"/>
                <a:ea typeface="Calibri"/>
                <a:cs typeface="Times New Roman"/>
              </a:rPr>
              <a:t>1-الغسل او الأزالة</a:t>
            </a:r>
            <a:r>
              <a:rPr lang="en-US" dirty="0">
                <a:latin typeface="Times New Roman"/>
                <a:ea typeface="Calibri"/>
                <a:cs typeface="Arial"/>
              </a:rPr>
              <a:t>(Elution)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Times New Roman"/>
              </a:rPr>
              <a:t>2-الأحلال</a:t>
            </a:r>
            <a:r>
              <a:rPr lang="en-US" dirty="0">
                <a:latin typeface="Times New Roman"/>
                <a:ea typeface="Calibri"/>
                <a:cs typeface="Arial"/>
              </a:rPr>
              <a:t>  (Displacement)  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Times New Roman"/>
              </a:rPr>
              <a:t>3-التحليل الأمامي</a:t>
            </a:r>
            <a:r>
              <a:rPr lang="en-US" dirty="0">
                <a:latin typeface="Times New Roman"/>
                <a:ea typeface="Calibri"/>
                <a:cs typeface="Arial"/>
              </a:rPr>
              <a:t>(Frontal analysis)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dirty="0">
                <a:solidFill>
                  <a:srgbClr val="C0504D"/>
                </a:solidFill>
                <a:latin typeface="Calibri"/>
                <a:ea typeface="Calibri"/>
                <a:cs typeface="Times New Roman"/>
              </a:rPr>
              <a:t> 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Times New Roman"/>
              </a:rPr>
              <a:t> </a:t>
            </a:r>
            <a:endParaRPr lang="en-US" sz="14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07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Zena\Desktop\IMG-20181122-WA00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1524000"/>
            <a:ext cx="8970818" cy="542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67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Zena\Desktop\IMG-20181122-WA00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8" y="1447800"/>
            <a:ext cx="8887691" cy="543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08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Zena\Desktop\IMG-20181122-WA00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8763000" cy="516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68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457200"/>
            <a:ext cx="7408333" cy="6019800"/>
          </a:xfrm>
        </p:spPr>
        <p:txBody>
          <a:bodyPr>
            <a:normAutofit fontScale="92500" lnSpcReduction="20000"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200" dirty="0" smtClean="0">
                <a:solidFill>
                  <a:srgbClr val="C0504D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ar-IQ" sz="2200" dirty="0">
                <a:solidFill>
                  <a:srgbClr val="C0504D"/>
                </a:solidFill>
                <a:latin typeface="Calibri"/>
                <a:ea typeface="Calibri"/>
                <a:cs typeface="Times New Roman"/>
              </a:rPr>
              <a:t>كروماتوكرافي الأدمصاص</a:t>
            </a:r>
            <a:r>
              <a:rPr lang="en-US" sz="2200" dirty="0">
                <a:solidFill>
                  <a:srgbClr val="C0504D"/>
                </a:solidFill>
                <a:latin typeface="Times New Roman"/>
                <a:ea typeface="Calibri"/>
                <a:cs typeface="Arial"/>
              </a:rPr>
              <a:t>Adsorption Chromatography  </a:t>
            </a:r>
            <a:endParaRPr lang="en-US" sz="2200" dirty="0">
              <a:latin typeface="Calibri"/>
              <a:ea typeface="Calibri"/>
              <a:cs typeface="Arial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2200" dirty="0">
                <a:latin typeface="Calibri"/>
                <a:ea typeface="Calibri"/>
                <a:cs typeface="Times New Roman"/>
              </a:rPr>
              <a:t>هناك نوعان من القوى تؤثران في كروماتوكرافي الأدمصاص</a:t>
            </a:r>
            <a:endParaRPr lang="en-US" sz="2200" dirty="0">
              <a:latin typeface="Calibri"/>
              <a:ea typeface="Calibri"/>
              <a:cs typeface="Arial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2200" dirty="0">
                <a:latin typeface="Calibri"/>
                <a:ea typeface="Calibri"/>
                <a:cs typeface="Times New Roman"/>
              </a:rPr>
              <a:t> اولاً:القوى التي تجذب جزيئات المذاب الى المادة المدمصة.</a:t>
            </a:r>
            <a:endParaRPr lang="en-US" sz="2200" dirty="0">
              <a:latin typeface="Calibri"/>
              <a:ea typeface="Calibri"/>
              <a:cs typeface="Arial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2200" dirty="0">
                <a:latin typeface="Calibri"/>
                <a:ea typeface="Calibri"/>
                <a:cs typeface="Times New Roman"/>
              </a:rPr>
              <a:t>ثانياً:القوى التي تعمل على أزالة جزيئات المذاب من المادة المدمصة بحيث تتحرك هذه الجزيئات مع الطور المتحرك مما يؤدي الى فصلها</a:t>
            </a:r>
            <a:r>
              <a:rPr lang="ar-IQ" sz="2200" dirty="0" smtClean="0">
                <a:latin typeface="Calibri"/>
                <a:ea typeface="Calibri"/>
                <a:cs typeface="Times New Roman"/>
              </a:rPr>
              <a:t>.</a:t>
            </a:r>
            <a:endParaRPr lang="en-US" sz="2200" dirty="0">
              <a:solidFill>
                <a:srgbClr val="C0504D"/>
              </a:solidFill>
              <a:latin typeface="Calibri"/>
              <a:ea typeface="Calibri"/>
              <a:cs typeface="Times New Roman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100" dirty="0">
              <a:solidFill>
                <a:srgbClr val="C0504D"/>
              </a:solidFill>
              <a:latin typeface="Calibri"/>
              <a:ea typeface="Calibri"/>
              <a:cs typeface="Times New Roman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2100" dirty="0" smtClean="0">
                <a:solidFill>
                  <a:srgbClr val="C0504D"/>
                </a:solidFill>
                <a:latin typeface="Calibri"/>
                <a:ea typeface="Calibri"/>
                <a:cs typeface="Times New Roman"/>
              </a:rPr>
              <a:t>الشروط </a:t>
            </a:r>
            <a:r>
              <a:rPr lang="ar-IQ" sz="2100" dirty="0">
                <a:solidFill>
                  <a:srgbClr val="C0504D"/>
                </a:solidFill>
                <a:latin typeface="Calibri"/>
                <a:ea typeface="Calibri"/>
                <a:cs typeface="Times New Roman"/>
              </a:rPr>
              <a:t>الواجب توفرها في المادة المدمصة</a:t>
            </a:r>
            <a:endParaRPr lang="en-US" sz="2100" dirty="0">
              <a:latin typeface="Calibri"/>
              <a:ea typeface="Calibri"/>
              <a:cs typeface="Arial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Times New Roman"/>
              </a:rPr>
              <a:t>1-يجب ان لا تذوب المادة المدمصة في المذيب </a:t>
            </a:r>
            <a:r>
              <a:rPr lang="ar-IQ" dirty="0" smtClean="0">
                <a:latin typeface="Calibri"/>
                <a:ea typeface="Calibri"/>
                <a:cs typeface="Times New Roman"/>
              </a:rPr>
              <a:t>المستعمل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 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Times New Roman"/>
              </a:rPr>
              <a:t>2-يجب ان تكون نقية قدر الأمكان وان تكون درجة النقاوة ثابتة من خلطة الى اخرى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Times New Roman"/>
              </a:rPr>
              <a:t>3-يجب ان لا تتفاعل المادة المدمصة مع مكونات النموذج المراد فصله ولا تساعد على </a:t>
            </a:r>
            <a:r>
              <a:rPr lang="ar-IQ" dirty="0" smtClean="0">
                <a:latin typeface="Calibri"/>
                <a:ea typeface="Calibri"/>
                <a:cs typeface="Times New Roman"/>
              </a:rPr>
              <a:t>تحلل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ar-IQ" dirty="0" smtClean="0">
                <a:latin typeface="Calibri"/>
                <a:ea typeface="Calibri"/>
                <a:cs typeface="Times New Roman"/>
              </a:rPr>
              <a:t>مكونات </a:t>
            </a:r>
            <a:r>
              <a:rPr lang="ar-IQ" dirty="0">
                <a:latin typeface="Calibri"/>
                <a:ea typeface="Calibri"/>
                <a:cs typeface="Times New Roman"/>
              </a:rPr>
              <a:t>النموذج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Times New Roman"/>
              </a:rPr>
              <a:t> 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Times New Roman"/>
              </a:rPr>
              <a:t> 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Times New Roman"/>
              </a:rPr>
              <a:t> 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00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533400"/>
            <a:ext cx="7408333" cy="5257800"/>
          </a:xfrm>
        </p:spPr>
        <p:txBody>
          <a:bodyPr>
            <a:normAutofit lnSpcReduction="10000"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solidFill>
                  <a:srgbClr val="C0504D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ar-IQ" dirty="0">
                <a:latin typeface="Calibri"/>
                <a:ea typeface="Calibri"/>
                <a:cs typeface="Times New Roman"/>
              </a:rPr>
              <a:t>من اكثر المواد استعمالاً في كروماتوكرافي الأدمصاص هي 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dirty="0">
                <a:solidFill>
                  <a:srgbClr val="9BBB59"/>
                </a:solidFill>
                <a:latin typeface="Calibri"/>
                <a:ea typeface="Calibri"/>
                <a:cs typeface="Times New Roman"/>
              </a:rPr>
              <a:t>السليكا</a:t>
            </a:r>
            <a:r>
              <a:rPr lang="ar-IQ" dirty="0">
                <a:latin typeface="Calibri"/>
                <a:ea typeface="Calibri"/>
                <a:cs typeface="Times New Roman"/>
              </a:rPr>
              <a:t> ذات الطبيعة الحامضية(تستعمل لفصل المواد ذات الطبيعة الحامضية)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Times New Roman"/>
              </a:rPr>
              <a:t>و</a:t>
            </a:r>
            <a:r>
              <a:rPr lang="ar-IQ" dirty="0">
                <a:solidFill>
                  <a:srgbClr val="9BBB59"/>
                </a:solidFill>
                <a:latin typeface="Calibri"/>
                <a:ea typeface="Calibri"/>
                <a:cs typeface="Times New Roman"/>
              </a:rPr>
              <a:t>الألومينا</a:t>
            </a:r>
            <a:r>
              <a:rPr lang="ar-IQ" dirty="0">
                <a:latin typeface="Calibri"/>
                <a:ea typeface="Calibri"/>
                <a:cs typeface="Times New Roman"/>
              </a:rPr>
              <a:t> ذات الطبيعة القاعدية(تستعمل لفصل المواد ذات الطبيعة القاعدية)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Times New Roman"/>
              </a:rPr>
              <a:t>ويمكن استعمال كلاهما لفصل المواد المتعادلة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solidFill>
                  <a:srgbClr val="C0504D"/>
                </a:solidFill>
                <a:latin typeface="Calibri"/>
                <a:ea typeface="Calibri"/>
                <a:cs typeface="Times New Roman"/>
              </a:rPr>
              <a:t> </a:t>
            </a: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dirty="0" smtClean="0">
                <a:solidFill>
                  <a:srgbClr val="C0504D"/>
                </a:solidFill>
                <a:latin typeface="Calibri"/>
                <a:ea typeface="Calibri"/>
                <a:cs typeface="Times New Roman"/>
              </a:rPr>
              <a:t>الأستعمالات التطبيقية للكروماتوكرافي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dirty="0" smtClean="0">
                <a:latin typeface="Calibri"/>
                <a:ea typeface="Calibri"/>
                <a:cs typeface="Times New Roman"/>
              </a:rPr>
              <a:t>1-استعمالات تطبيقية نوعية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dirty="0" smtClean="0">
                <a:latin typeface="Calibri"/>
                <a:ea typeface="Calibri"/>
                <a:cs typeface="Times New Roman"/>
              </a:rPr>
              <a:t>2- استعمالات تطبيقية كمية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marL="0" indent="0" algn="r">
              <a:buNone/>
            </a:pPr>
            <a:r>
              <a:rPr lang="ar-IQ" dirty="0" smtClean="0">
                <a:ea typeface="Calibri"/>
                <a:cs typeface="Times New Roman"/>
              </a:rPr>
              <a:t>3-استعمالات تطبيقية تحضيرية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38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50</TotalTime>
  <Words>319</Words>
  <Application>Microsoft Office PowerPoint</Application>
  <PresentationFormat>On-screen Show (4:3)</PresentationFormat>
  <Paragraphs>59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الكروماتوكرافي CHROMATOGRAPHY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الكروماتوكرافي CHROMATOGRAPHY</dc:title>
  <dc:creator>DR.Ahmed Saker 2o1O</dc:creator>
  <cp:lastModifiedBy>DR.Ahmed Saker 2o1O</cp:lastModifiedBy>
  <cp:revision>15</cp:revision>
  <dcterms:created xsi:type="dcterms:W3CDTF">2017-11-11T15:11:01Z</dcterms:created>
  <dcterms:modified xsi:type="dcterms:W3CDTF">2018-11-24T17:20:50Z</dcterms:modified>
</cp:coreProperties>
</file>